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9" r:id="rId3"/>
    <p:sldId id="257" r:id="rId4"/>
    <p:sldId id="258" r:id="rId5"/>
    <p:sldId id="259" r:id="rId6"/>
    <p:sldId id="270" r:id="rId7"/>
    <p:sldId id="271" r:id="rId8"/>
    <p:sldId id="272" r:id="rId9"/>
    <p:sldId id="265" r:id="rId10"/>
    <p:sldId id="266" r:id="rId11"/>
    <p:sldId id="267" r:id="rId12"/>
    <p:sldId id="268" r:id="rId13"/>
    <p:sldId id="273"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8" d="100"/>
          <a:sy n="58" d="100"/>
        </p:scale>
        <p:origin x="1520"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ar-SA"/>
              <a:t>انقر لتحرير نمط العنوان الرئيسي</a:t>
            </a:r>
            <a:endParaRPr kumimoji="0" lang="en-US"/>
          </a:p>
        </p:txBody>
      </p:sp>
      <p:sp>
        <p:nvSpPr>
          <p:cNvPr id="28" name="عنصر نائب للتاريخ 27"/>
          <p:cNvSpPr>
            <a:spLocks noGrp="1"/>
          </p:cNvSpPr>
          <p:nvPr>
            <p:ph type="dt" sz="half" idx="10"/>
          </p:nvPr>
        </p:nvSpPr>
        <p:spPr/>
        <p:txBody>
          <a:bodyPr/>
          <a:lstStyle/>
          <a:p>
            <a:fld id="{AE71B2BB-F31C-4DE2-B867-71C3C4EB13C8}" type="datetimeFigureOut">
              <a:rPr lang="ar-IQ" smtClean="0"/>
              <a:t>07/10/1445</a:t>
            </a:fld>
            <a:endParaRPr lang="ar-IQ"/>
          </a:p>
        </p:txBody>
      </p:sp>
      <p:sp>
        <p:nvSpPr>
          <p:cNvPr id="17" name="عنصر نائب للتذييل 16"/>
          <p:cNvSpPr>
            <a:spLocks noGrp="1"/>
          </p:cNvSpPr>
          <p:nvPr>
            <p:ph type="ftr" sz="quarter" idx="11"/>
          </p:nvPr>
        </p:nvSpPr>
        <p:spPr/>
        <p:txBody>
          <a:bodyPr/>
          <a:lstStyle/>
          <a:p>
            <a:endParaRPr lang="ar-IQ"/>
          </a:p>
        </p:txBody>
      </p:sp>
      <p:sp>
        <p:nvSpPr>
          <p:cNvPr id="29" name="عنصر نائب لرقم الشريحة 28"/>
          <p:cNvSpPr>
            <a:spLocks noGrp="1"/>
          </p:cNvSpPr>
          <p:nvPr>
            <p:ph type="sldNum" sz="quarter" idx="12"/>
          </p:nvPr>
        </p:nvSpPr>
        <p:spPr/>
        <p:txBody>
          <a:bodyPr/>
          <a:lstStyle/>
          <a:p>
            <a:fld id="{37E2DA76-2D3F-4F4A-B6A6-985B0D5D252A}" type="slidenum">
              <a:rPr lang="ar-IQ" smtClean="0"/>
              <a:t>‹#›</a:t>
            </a:fld>
            <a:endParaRPr lang="ar-IQ"/>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E71B2BB-F31C-4DE2-B867-71C3C4EB13C8}" type="datetimeFigureOut">
              <a:rPr lang="ar-IQ" smtClean="0"/>
              <a:t>07/10/1445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E71B2BB-F31C-4DE2-B867-71C3C4EB13C8}" type="datetimeFigureOut">
              <a:rPr lang="ar-IQ" smtClean="0"/>
              <a:t>07/10/1445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E71B2BB-F31C-4DE2-B867-71C3C4EB13C8}" type="datetimeFigureOut">
              <a:rPr lang="ar-IQ" smtClean="0"/>
              <a:t>07/10/1445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AE71B2BB-F31C-4DE2-B867-71C3C4EB13C8}" type="datetimeFigureOut">
              <a:rPr lang="ar-IQ" smtClean="0"/>
              <a:t>07/10/1445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a:xfrm>
            <a:off x="7924800" y="6416675"/>
            <a:ext cx="762000" cy="365125"/>
          </a:xfrm>
        </p:spPr>
        <p:txBody>
          <a:bodyPr/>
          <a:lstStyle/>
          <a:p>
            <a:fld id="{37E2DA76-2D3F-4F4A-B6A6-985B0D5D252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AE71B2BB-F31C-4DE2-B867-71C3C4EB13C8}" type="datetimeFigureOut">
              <a:rPr lang="ar-IQ" smtClean="0"/>
              <a:t>07/10/1445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AE71B2BB-F31C-4DE2-B867-71C3C4EB13C8}" type="datetimeFigureOut">
              <a:rPr lang="ar-IQ" smtClean="0"/>
              <a:t>07/10/1445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AE71B2BB-F31C-4DE2-B867-71C3C4EB13C8}" type="datetimeFigureOut">
              <a:rPr lang="ar-IQ" smtClean="0"/>
              <a:t>07/10/1445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E71B2BB-F31C-4DE2-B867-71C3C4EB13C8}" type="datetimeFigureOut">
              <a:rPr lang="ar-IQ" smtClean="0"/>
              <a:t>07/10/1445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AE71B2BB-F31C-4DE2-B867-71C3C4EB13C8}" type="datetimeFigureOut">
              <a:rPr lang="ar-IQ" smtClean="0"/>
              <a:t>07/10/1445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ar-SA">
                <a:solidFill>
                  <a:schemeClr val="lt1"/>
                </a:solidFill>
                <a:latin typeface="+mn-lt"/>
                <a:ea typeface="+mn-ea"/>
                <a:cs typeface="+mn-cs"/>
              </a:rPr>
              <a:t>انقر فوق الرمز لإضافة صورة</a:t>
            </a:r>
            <a:endParaRPr kumimoji="0" lang="en-US" dirty="0">
              <a:solidFill>
                <a:schemeClr val="lt1"/>
              </a:solidFill>
              <a:latin typeface="+mn-lt"/>
              <a:ea typeface="+mn-ea"/>
              <a:cs typeface="+mn-cs"/>
            </a:endParaRPr>
          </a:p>
        </p:txBody>
      </p:sp>
      <p:sp>
        <p:nvSpPr>
          <p:cNvPr id="4" name="عنصر نائب للنص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AE71B2BB-F31C-4DE2-B867-71C3C4EB13C8}" type="datetimeFigureOut">
              <a:rPr lang="ar-IQ" smtClean="0"/>
              <a:t>07/10/1445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E2DA76-2D3F-4F4A-B6A6-985B0D5D252A}"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71B2BB-F31C-4DE2-B867-71C3C4EB13C8}" type="datetimeFigureOut">
              <a:rPr lang="ar-IQ" smtClean="0"/>
              <a:t>07/10/1445</a:t>
            </a:fld>
            <a:endParaRPr lang="ar-IQ"/>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7E2DA76-2D3F-4F4A-B6A6-985B0D5D252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85794"/>
            <a:ext cx="7772400" cy="2814657"/>
          </a:xfrm>
        </p:spPr>
        <p:txBody>
          <a:bodyPr>
            <a:normAutofit fontScale="90000"/>
          </a:bodyPr>
          <a:lstStyle/>
          <a:p>
            <a:br>
              <a:rPr lang="en-US" b="1" i="1" dirty="0"/>
            </a:br>
            <a:br>
              <a:rPr lang="en-US" b="1" i="1" dirty="0"/>
            </a:br>
            <a:br>
              <a:rPr lang="en-US" i="1" dirty="0"/>
            </a:br>
            <a:br>
              <a:rPr lang="en-US" i="1" dirty="0"/>
            </a:br>
            <a:br>
              <a:rPr lang="en-US" i="1" dirty="0"/>
            </a:br>
            <a:br>
              <a:rPr lang="en-US" i="1" dirty="0"/>
            </a:br>
            <a:r>
              <a:rPr lang="en-US" b="1" i="1" dirty="0" err="1"/>
              <a:t>GLANDERS</a:t>
            </a:r>
            <a:br>
              <a:rPr lang="en-US" b="1" i="1" dirty="0"/>
            </a:br>
            <a:r>
              <a:rPr lang="en-US" b="1" i="1" dirty="0"/>
              <a:t>by </a:t>
            </a:r>
            <a:br>
              <a:rPr lang="en-US" b="1" i="1" dirty="0"/>
            </a:br>
            <a:r>
              <a:rPr lang="en-US" b="1" i="1" dirty="0"/>
              <a:t>Hussein Ali </a:t>
            </a:r>
            <a:r>
              <a:rPr lang="en-US" b="1" i="1" dirty="0" err="1"/>
              <a:t>Naji</a:t>
            </a:r>
            <a:br>
              <a:rPr lang="en-US" dirty="0"/>
            </a:br>
            <a:endParaRPr lang="ar-IQ"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576985"/>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Serological tests include complement fixation test and Elisa.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Demonstration of organism If pus is available, from either open ulcers or necropsy material, the organism can be cultured or the pus injected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intraperitoneally</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into male guinea pigs to attempt to elicit the Strauss reaction. This is a severe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orchitis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and inflammation of the scrotal sac but it is not highly specific for B.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Gene sequencing can be used for rapid identification and differentiation from B.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pseudomallei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1495817"/>
            <a:ext cx="8496944" cy="44575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sz="2400" b="1" i="1" dirty="0">
                <a:latin typeface="Times New Roman" pitchFamily="18" charset="0"/>
                <a:ea typeface="Calibri" pitchFamily="34" charset="0"/>
                <a:cs typeface="Times New Roman" pitchFamily="18" charset="0"/>
              </a:rPr>
              <a:t>Si</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nce human cases of glanders are rare, there is limited information about antibiotic treatment in humans. Sulfadiazine has been found to be effective in experimental animals and in humans.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 addition, the bacterium that causes glanders is usually susceptible to:</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Tetracyclines, Ciprofloxacin, Streptomycin</a:t>
            </a:r>
            <a:r>
              <a:rPr lang="en-US" sz="2400" b="1" i="1" dirty="0">
                <a:latin typeface="Times New Roman" pitchFamily="18" charset="0"/>
                <a:ea typeface="Calibri" pitchFamily="34" charset="0"/>
                <a:cs typeface="Times New Roman" pitchFamily="18" charset="0"/>
              </a:rPr>
              <a:t>, </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Gentamicin</a:t>
            </a:r>
            <a:r>
              <a:rPr lang="en-US" sz="2400" b="1" i="1" dirty="0">
                <a:latin typeface="Times New Roman" pitchFamily="18" charset="0"/>
                <a:ea typeface="Calibri" pitchFamily="34" charset="0"/>
                <a:cs typeface="Times New Roman" pitchFamily="18" charset="0"/>
              </a:rPr>
              <a:t>, </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Ceftazidime</a:t>
            </a:r>
            <a:r>
              <a:rPr lang="en-US" sz="2400" b="1" i="1" dirty="0">
                <a:latin typeface="Times New Roman" pitchFamily="18" charset="0"/>
                <a:ea typeface="Calibri" pitchFamily="34" charset="0"/>
                <a:cs typeface="Times New Roman" pitchFamily="18" charset="0"/>
              </a:rPr>
              <a:t>, </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Sulfonamide</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BF70A6AA-E083-99DB-7EA9-4F8AB4BA2B88}"/>
              </a:ext>
            </a:extLst>
          </p:cNvPr>
          <p:cNvSpPr txBox="1"/>
          <p:nvPr/>
        </p:nvSpPr>
        <p:spPr>
          <a:xfrm>
            <a:off x="323528" y="812283"/>
            <a:ext cx="4653642" cy="461665"/>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Treatment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57158" y="1081725"/>
            <a:ext cx="621510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Prevention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 Horses Early detection and  quarantine with  Disinfection.</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Test and slaughter.</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Reportable to state veterinarian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Vaccine not available for  humans or animals.</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 specific treatment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79982-9D96-37D9-9247-3AABF70B3C31}"/>
              </a:ext>
            </a:extLst>
          </p:cNvPr>
          <p:cNvPicPr>
            <a:picLocks noChangeAspect="1"/>
          </p:cNvPicPr>
          <p:nvPr/>
        </p:nvPicPr>
        <p:blipFill>
          <a:blip r:embed="rId2"/>
          <a:stretch>
            <a:fillRect/>
          </a:stretch>
        </p:blipFill>
        <p:spPr>
          <a:xfrm>
            <a:off x="0" y="0"/>
            <a:ext cx="9144000" cy="5949280"/>
          </a:xfrm>
          <a:prstGeom prst="rect">
            <a:avLst/>
          </a:prstGeom>
        </p:spPr>
      </p:pic>
      <p:sp>
        <p:nvSpPr>
          <p:cNvPr id="5" name="TextBox 4">
            <a:extLst>
              <a:ext uri="{FF2B5EF4-FFF2-40B4-BE49-F238E27FC236}">
                <a16:creationId xmlns:a16="http://schemas.microsoft.com/office/drawing/2014/main" id="{3113E353-989E-2785-4149-F2D76FF9EB10}"/>
              </a:ext>
            </a:extLst>
          </p:cNvPr>
          <p:cNvSpPr txBox="1"/>
          <p:nvPr/>
        </p:nvSpPr>
        <p:spPr>
          <a:xfrm>
            <a:off x="1259632" y="5915797"/>
            <a:ext cx="7416824"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  h  a  n  k     y  o  u  </a:t>
            </a:r>
          </a:p>
        </p:txBody>
      </p:sp>
    </p:spTree>
    <p:extLst>
      <p:ext uri="{BB962C8B-B14F-4D97-AF65-F5344CB8AC3E}">
        <p14:creationId xmlns:p14="http://schemas.microsoft.com/office/powerpoint/2010/main" val="113111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4" descr="نتيجة بحث الصور عن ‪arabian hors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6630" name="Picture 6" descr="نتيجة بحث الصور عن ‪arabian hor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4005064"/>
            <a:ext cx="8784976" cy="2241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Etiology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Burkholderia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(Pseudomonas)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is the causative organism.</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It is a Gram negative bacillus and predominantly exists in infected hosts, but may remain viable for several months in warm moist environments.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7F35388E-A448-CE22-8731-035B06E58E55}"/>
              </a:ext>
            </a:extLst>
          </p:cNvPr>
          <p:cNvPicPr>
            <a:picLocks noChangeAspect="1"/>
          </p:cNvPicPr>
          <p:nvPr/>
        </p:nvPicPr>
        <p:blipFill>
          <a:blip r:embed="rId2"/>
          <a:stretch>
            <a:fillRect/>
          </a:stretch>
        </p:blipFill>
        <p:spPr>
          <a:xfrm>
            <a:off x="60158" y="0"/>
            <a:ext cx="9023684" cy="3933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14282" y="318915"/>
            <a:ext cx="8786874" cy="33499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Host occurrence</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Horses ( chronic form) , mules (acute and chronic form), and donkeys (acute form) are the species usually affected. Humans are susceptible and the infection is usually fatal. Carnivores, including lions may be infected by eating infected meat and infections have been observed in sheep and goats, cattle and pigs resistant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120907"/>
            <a:ext cx="8786874" cy="55659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Transmission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By diseased or latently infected animals.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Ingestion of the organism is the major route of infection.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Close contact between animals alone does not usually result in transmission, but transmission is facilitated if animals share feeding or watering facilities.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is readily spread on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fomites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including harnesses, grooming tools, and food and water troughs.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Carnivores usually become infected when they eat contaminated meat.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A76AB-CFC2-42F3-9EA3-7B54E284F28C}"/>
              </a:ext>
            </a:extLst>
          </p:cNvPr>
          <p:cNvSpPr txBox="1"/>
          <p:nvPr/>
        </p:nvSpPr>
        <p:spPr>
          <a:xfrm>
            <a:off x="323528" y="692696"/>
            <a:ext cx="8496944" cy="4457952"/>
          </a:xfrm>
          <a:prstGeom prst="rect">
            <a:avLst/>
          </a:prstGeom>
          <a:noFill/>
        </p:spPr>
        <p:txBody>
          <a:bodyPr wrap="square">
            <a:spAutoFit/>
          </a:bodyPr>
          <a:lstStyle/>
          <a:p>
            <a:pPr algn="just" rtl="0">
              <a:lnSpc>
                <a:spcPct val="150000"/>
              </a:lnSpc>
            </a:pPr>
            <a:r>
              <a:rPr lang="en-US" sz="2400" b="1" i="0" dirty="0">
                <a:solidFill>
                  <a:srgbClr val="000000"/>
                </a:solidFill>
                <a:effectLst/>
                <a:latin typeface="Times New Roman" panose="02020603050405020304" pitchFamily="18" charset="0"/>
                <a:cs typeface="Times New Roman" panose="02020603050405020304" pitchFamily="18" charset="0"/>
              </a:rPr>
              <a:t>In Humane </a:t>
            </a:r>
          </a:p>
          <a:p>
            <a:pPr algn="just"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1- The bacteria that cause glanders are transmitted to humans through contact with tissues or body fluids of infected animals. </a:t>
            </a:r>
            <a:endParaRPr lang="en-US" sz="2400" dirty="0">
              <a:solidFill>
                <a:srgbClr val="000000"/>
              </a:solidFill>
              <a:latin typeface="Times New Roman" panose="02020603050405020304" pitchFamily="18" charset="0"/>
              <a:cs typeface="Times New Roman" panose="02020603050405020304" pitchFamily="18" charset="0"/>
            </a:endParaRPr>
          </a:p>
          <a:p>
            <a:pPr algn="just"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2- The bacteria enter the body through cuts or abrasions in the skin and through mucosal surfaces such as the eyes and nose.</a:t>
            </a:r>
          </a:p>
          <a:p>
            <a:pPr algn="just"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3- It may also be inhaled via infected aerosols or dust contaminated by infected animals. Sporadic cases have been documented in veterinarians, horse caretakers, and laboratorians.</a:t>
            </a:r>
          </a:p>
        </p:txBody>
      </p:sp>
    </p:spTree>
    <p:extLst>
      <p:ext uri="{BB962C8B-B14F-4D97-AF65-F5344CB8AC3E}">
        <p14:creationId xmlns:p14="http://schemas.microsoft.com/office/powerpoint/2010/main" val="398366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E1E93-12F7-69B5-5074-5CF86CBAD9D0}"/>
              </a:ext>
            </a:extLst>
          </p:cNvPr>
          <p:cNvSpPr txBox="1"/>
          <p:nvPr/>
        </p:nvSpPr>
        <p:spPr>
          <a:xfrm>
            <a:off x="179512" y="260648"/>
            <a:ext cx="5184576" cy="461665"/>
          </a:xfrm>
          <a:prstGeom prst="rect">
            <a:avLst/>
          </a:prstGeom>
          <a:noFill/>
        </p:spPr>
        <p:txBody>
          <a:bodyPr wrap="square">
            <a:spAutoFit/>
          </a:bodyPr>
          <a:lstStyle/>
          <a:p>
            <a:pPr algn="l"/>
            <a:r>
              <a:rPr lang="en-US" sz="2400" b="1" dirty="0"/>
              <a:t>Signs and Symptoms in Humane</a:t>
            </a:r>
          </a:p>
        </p:txBody>
      </p:sp>
      <p:sp>
        <p:nvSpPr>
          <p:cNvPr id="5" name="TextBox 4">
            <a:extLst>
              <a:ext uri="{FF2B5EF4-FFF2-40B4-BE49-F238E27FC236}">
                <a16:creationId xmlns:a16="http://schemas.microsoft.com/office/drawing/2014/main" id="{4BB279B6-429A-8D14-B417-3A31A373A50B}"/>
              </a:ext>
            </a:extLst>
          </p:cNvPr>
          <p:cNvSpPr txBox="1"/>
          <p:nvPr/>
        </p:nvSpPr>
        <p:spPr>
          <a:xfrm>
            <a:off x="89756" y="3158506"/>
            <a:ext cx="8784976" cy="1200329"/>
          </a:xfrm>
          <a:prstGeom prst="rect">
            <a:avLst/>
          </a:prstGeom>
          <a:noFill/>
        </p:spPr>
        <p:txBody>
          <a:bodyPr wrap="square">
            <a:spAutoFit/>
          </a:bodyPr>
          <a:lstStyle/>
          <a:p>
            <a:pPr algn="just" rtl="0"/>
            <a:r>
              <a:rPr lang="en-US" sz="2400" b="0" i="0" dirty="0">
                <a:solidFill>
                  <a:srgbClr val="000000"/>
                </a:solidFill>
                <a:effectLst/>
                <a:latin typeface="Times New Roman" panose="02020603050405020304" pitchFamily="18" charset="0"/>
                <a:cs typeface="Times New Roman" panose="02020603050405020304" pitchFamily="18" charset="0"/>
              </a:rPr>
              <a:t>It is vary depending on the type of infection. The four types of infections, along with the symptoms associated with each, are listed below.</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E72B4C-06DB-6F22-6E9E-A0D2E388AEA6}"/>
              </a:ext>
            </a:extLst>
          </p:cNvPr>
          <p:cNvSpPr txBox="1"/>
          <p:nvPr/>
        </p:nvSpPr>
        <p:spPr>
          <a:xfrm>
            <a:off x="89756" y="4358835"/>
            <a:ext cx="8964488" cy="2241960"/>
          </a:xfrm>
          <a:prstGeom prst="rect">
            <a:avLst/>
          </a:prstGeom>
          <a:noFill/>
        </p:spPr>
        <p:txBody>
          <a:bodyPr wrap="square">
            <a:spAutoFit/>
          </a:bodyPr>
          <a:lstStyle/>
          <a:p>
            <a:pPr algn="just" rtl="0">
              <a:lnSpc>
                <a:spcPct val="150000"/>
              </a:lnSpc>
            </a:pPr>
            <a:r>
              <a:rPr lang="en-US" sz="2400" b="1" i="0" dirty="0">
                <a:solidFill>
                  <a:srgbClr val="333333"/>
                </a:solidFill>
                <a:effectLst/>
                <a:latin typeface="Times New Roman" panose="02020603050405020304" pitchFamily="18" charset="0"/>
                <a:cs typeface="Times New Roman" panose="02020603050405020304" pitchFamily="18" charset="0"/>
              </a:rPr>
              <a:t>A- Localized Infection</a:t>
            </a:r>
          </a:p>
          <a:p>
            <a:pPr algn="just"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If there is a cut or scratch in the skin, a localized infection with ulceration may develop within 1 to 5 days at the site where the bacteria entered the body. Swollen lymph nodes may also be apparent.</a:t>
            </a:r>
          </a:p>
        </p:txBody>
      </p:sp>
      <p:sp>
        <p:nvSpPr>
          <p:cNvPr id="11" name="TextBox 10">
            <a:extLst>
              <a:ext uri="{FF2B5EF4-FFF2-40B4-BE49-F238E27FC236}">
                <a16:creationId xmlns:a16="http://schemas.microsoft.com/office/drawing/2014/main" id="{939FB789-F4F9-E7F8-DF78-0748CED2A9EA}"/>
              </a:ext>
            </a:extLst>
          </p:cNvPr>
          <p:cNvSpPr txBox="1"/>
          <p:nvPr/>
        </p:nvSpPr>
        <p:spPr>
          <a:xfrm>
            <a:off x="179512" y="739148"/>
            <a:ext cx="8784976" cy="2057294"/>
          </a:xfrm>
          <a:prstGeom prst="rect">
            <a:avLst/>
          </a:prstGeom>
          <a:noFill/>
        </p:spPr>
        <p:txBody>
          <a:bodyPr wrap="square">
            <a:spAutoFit/>
          </a:bodyPr>
          <a:lstStyle/>
          <a:p>
            <a:pPr algn="l" rtl="0"/>
            <a:r>
              <a:rPr lang="en-US" sz="2400" b="0" i="0" dirty="0">
                <a:solidFill>
                  <a:srgbClr val="000000"/>
                </a:solidFill>
                <a:effectLst/>
                <a:latin typeface="Times New Roman" panose="02020603050405020304" pitchFamily="18" charset="0"/>
                <a:cs typeface="Times New Roman" panose="02020603050405020304" pitchFamily="18" charset="0"/>
              </a:rPr>
              <a:t>Symptoms of glanders commonly include:</a:t>
            </a:r>
          </a:p>
          <a:p>
            <a:pPr algn="l"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1- Fever with chills and sweating    2- Muscle aches       3- Chest pain</a:t>
            </a:r>
          </a:p>
          <a:p>
            <a:pPr algn="l"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4- Muscle tightness             5- Headache</a:t>
            </a:r>
            <a:r>
              <a:rPr lang="en-US" sz="2400" dirty="0">
                <a:solidFill>
                  <a:srgbClr val="000000"/>
                </a:solidFill>
                <a:latin typeface="Times New Roman" panose="02020603050405020304" pitchFamily="18" charset="0"/>
                <a:cs typeface="Times New Roman" panose="02020603050405020304" pitchFamily="18" charset="0"/>
              </a:rPr>
              <a:t>                 6- </a:t>
            </a:r>
            <a:r>
              <a:rPr lang="en-US" sz="2400" b="0" i="0" dirty="0">
                <a:solidFill>
                  <a:srgbClr val="000000"/>
                </a:solidFill>
                <a:effectLst/>
                <a:latin typeface="Times New Roman" panose="02020603050405020304" pitchFamily="18" charset="0"/>
                <a:cs typeface="Times New Roman" panose="02020603050405020304" pitchFamily="18" charset="0"/>
              </a:rPr>
              <a:t>Nasal discharge</a:t>
            </a:r>
          </a:p>
          <a:p>
            <a:pPr algn="l" rtl="0">
              <a:lnSpc>
                <a:spcPct val="150000"/>
              </a:lnSpc>
            </a:pPr>
            <a:r>
              <a:rPr lang="en-US" sz="2400" dirty="0">
                <a:solidFill>
                  <a:srgbClr val="000000"/>
                </a:solidFill>
                <a:latin typeface="Times New Roman" panose="02020603050405020304" pitchFamily="18" charset="0"/>
                <a:cs typeface="Times New Roman" panose="02020603050405020304" pitchFamily="18" charset="0"/>
              </a:rPr>
              <a:t>7- </a:t>
            </a:r>
            <a:r>
              <a:rPr lang="en-US" sz="2400" b="0" i="0" dirty="0">
                <a:solidFill>
                  <a:srgbClr val="000000"/>
                </a:solidFill>
                <a:effectLst/>
                <a:latin typeface="Times New Roman" panose="02020603050405020304" pitchFamily="18" charset="0"/>
                <a:cs typeface="Times New Roman" panose="02020603050405020304" pitchFamily="18" charset="0"/>
              </a:rPr>
              <a:t>Light sensitivity (sometimes with excessive tearing of the eyes</a:t>
            </a:r>
            <a:r>
              <a:rPr lang="en-US" b="0" i="0"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287453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DF0D2-A37F-C499-F2DE-7E69FCD896B5}"/>
              </a:ext>
            </a:extLst>
          </p:cNvPr>
          <p:cNvSpPr txBox="1"/>
          <p:nvPr/>
        </p:nvSpPr>
        <p:spPr>
          <a:xfrm>
            <a:off x="107504" y="2636912"/>
            <a:ext cx="8928992" cy="3903954"/>
          </a:xfrm>
          <a:prstGeom prst="rect">
            <a:avLst/>
          </a:prstGeom>
          <a:noFill/>
        </p:spPr>
        <p:txBody>
          <a:bodyPr wrap="square">
            <a:spAutoFit/>
          </a:bodyPr>
          <a:lstStyle/>
          <a:p>
            <a:pPr algn="l">
              <a:lnSpc>
                <a:spcPct val="150000"/>
              </a:lnSpc>
            </a:pPr>
            <a:r>
              <a:rPr lang="en-US" sz="2400" b="1" i="0" dirty="0">
                <a:solidFill>
                  <a:srgbClr val="333333"/>
                </a:solidFill>
                <a:effectLst/>
                <a:latin typeface="Times New Roman" panose="02020603050405020304" pitchFamily="18" charset="0"/>
                <a:cs typeface="Times New Roman" panose="02020603050405020304" pitchFamily="18" charset="0"/>
              </a:rPr>
              <a:t>3- Bloodstream Infection</a:t>
            </a:r>
          </a:p>
          <a:p>
            <a:pPr algn="l">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Without treatment, glanders bloodstream infections are usually fatal within 7 to 10 days.</a:t>
            </a:r>
          </a:p>
          <a:p>
            <a:pPr algn="l">
              <a:lnSpc>
                <a:spcPct val="150000"/>
              </a:lnSpc>
            </a:pPr>
            <a:r>
              <a:rPr lang="en-US" sz="2400" b="1" i="0" dirty="0">
                <a:solidFill>
                  <a:srgbClr val="333333"/>
                </a:solidFill>
                <a:effectLst/>
                <a:latin typeface="Times New Roman" panose="02020603050405020304" pitchFamily="18" charset="0"/>
                <a:cs typeface="Times New Roman" panose="02020603050405020304" pitchFamily="18" charset="0"/>
              </a:rPr>
              <a:t>4- Chronic Infection</a:t>
            </a:r>
          </a:p>
          <a:p>
            <a:pPr algn="l">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The chronic form of glanders involves multiple abscesses within the muscles and skin of the arms and legs or in the lungs, spleen, and/or liver.</a:t>
            </a:r>
          </a:p>
        </p:txBody>
      </p:sp>
      <p:sp>
        <p:nvSpPr>
          <p:cNvPr id="4" name="TextBox 3">
            <a:extLst>
              <a:ext uri="{FF2B5EF4-FFF2-40B4-BE49-F238E27FC236}">
                <a16:creationId xmlns:a16="http://schemas.microsoft.com/office/drawing/2014/main" id="{ACBD0AEE-29FC-6C31-1EFC-7302B542F386}"/>
              </a:ext>
            </a:extLst>
          </p:cNvPr>
          <p:cNvSpPr txBox="1"/>
          <p:nvPr/>
        </p:nvSpPr>
        <p:spPr>
          <a:xfrm>
            <a:off x="107504" y="-26842"/>
            <a:ext cx="8784976" cy="2795958"/>
          </a:xfrm>
          <a:prstGeom prst="rect">
            <a:avLst/>
          </a:prstGeom>
          <a:noFill/>
        </p:spPr>
        <p:txBody>
          <a:bodyPr wrap="square">
            <a:spAutoFit/>
          </a:bodyPr>
          <a:lstStyle/>
          <a:p>
            <a:pPr algn="l" rtl="0">
              <a:lnSpc>
                <a:spcPct val="150000"/>
              </a:lnSpc>
            </a:pPr>
            <a:r>
              <a:rPr lang="en-US" sz="2400" b="1" dirty="0">
                <a:solidFill>
                  <a:srgbClr val="333333"/>
                </a:solidFill>
                <a:latin typeface="Times New Roman" panose="02020603050405020304" pitchFamily="18" charset="0"/>
                <a:cs typeface="Times New Roman" panose="02020603050405020304" pitchFamily="18" charset="0"/>
              </a:rPr>
              <a:t>2- </a:t>
            </a:r>
            <a:r>
              <a:rPr lang="en-US" sz="2400" b="1" i="0" dirty="0">
                <a:solidFill>
                  <a:srgbClr val="333333"/>
                </a:solidFill>
                <a:effectLst/>
                <a:latin typeface="Times New Roman" panose="02020603050405020304" pitchFamily="18" charset="0"/>
                <a:cs typeface="Times New Roman" panose="02020603050405020304" pitchFamily="18" charset="0"/>
              </a:rPr>
              <a:t>Pulmonary Infection</a:t>
            </a:r>
          </a:p>
          <a:p>
            <a:pPr algn="l" rtl="0">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Glanders often manifests itself as pulmonary infection. In pulmonary infections, pneumonia, pulmonary abscesses, and pleural effusion can occur. Chest X-rays will show localized infection in the lobes of the lungs.</a:t>
            </a:r>
          </a:p>
        </p:txBody>
      </p:sp>
    </p:spTree>
    <p:extLst>
      <p:ext uri="{BB962C8B-B14F-4D97-AF65-F5344CB8AC3E}">
        <p14:creationId xmlns:p14="http://schemas.microsoft.com/office/powerpoint/2010/main" val="73083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85777"/>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CLI</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NICAL</a:t>
            </a: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PATHOLOGY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Disease is accompanied by a low hemoglobin content of the blood, a low erythrocyte count and packed cell volume, and a moderate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leukocytosis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and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neutrophilia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Mallein</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test .The principal tests used in the diagnosis of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glanders</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are the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mallein</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test. The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intradermopalpebral</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test has largely displaced the ophthalmic and SC tests.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Mallein</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(0. 1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mL</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is injected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intradermally</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into the lower eyelid with a tuberculin syringe. The test is read at 48 h, a positive reaction comprising marked edema of the lid with </a:t>
            </a:r>
            <a:r>
              <a:rPr kumimoji="0" lang="en-US" sz="24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blepharospasm</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and a severe, purulent conjunctivitis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ذروة">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ذروة">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214</TotalTime>
  <Words>752</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 Antiqua</vt:lpstr>
      <vt:lpstr>Lucida Sans</vt:lpstr>
      <vt:lpstr>Open Sans</vt:lpstr>
      <vt:lpstr>Times New Roman</vt:lpstr>
      <vt:lpstr>Wingdings</vt:lpstr>
      <vt:lpstr>Wingdings 2</vt:lpstr>
      <vt:lpstr>Wingdings 3</vt:lpstr>
      <vt:lpstr>ذروة</vt:lpstr>
      <vt:lpstr>      GLANDERS by  Hussein Ali Naji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Updatesofts Forums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GLANDERS by  Hussein Ali Naji </dc:title>
  <dc:creator>acer</dc:creator>
  <cp:lastModifiedBy>MA19557</cp:lastModifiedBy>
  <cp:revision>6</cp:revision>
  <dcterms:created xsi:type="dcterms:W3CDTF">2016-12-11T18:41:56Z</dcterms:created>
  <dcterms:modified xsi:type="dcterms:W3CDTF">2024-04-15T20:31:40Z</dcterms:modified>
</cp:coreProperties>
</file>